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</p:sldIdLst>
  <p:sldSz cy="5143500" cx="9144000"/>
  <p:notesSz cx="6858000" cy="9144000"/>
  <p:embeddedFontLst>
    <p:embeddedFont>
      <p:font typeface="Playfair Display"/>
      <p:regular r:id="rId89"/>
      <p:bold r:id="rId90"/>
      <p:italic r:id="rId91"/>
      <p:boldItalic r:id="rId92"/>
    </p:embeddedFont>
    <p:embeddedFont>
      <p:font typeface="Montserrat"/>
      <p:regular r:id="rId93"/>
      <p:bold r:id="rId94"/>
      <p:italic r:id="rId95"/>
      <p:boldItalic r:id="rId96"/>
    </p:embeddedFont>
    <p:embeddedFont>
      <p:font typeface="Montserrat Medium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0" Type="http://schemas.openxmlformats.org/officeDocument/2006/relationships/font" Target="fonts/MontserratMedium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Montserrat-italic.fntdata"/><Relationship Id="rId94" Type="http://schemas.openxmlformats.org/officeDocument/2006/relationships/font" Target="fonts/Montserrat-bold.fntdata"/><Relationship Id="rId97" Type="http://schemas.openxmlformats.org/officeDocument/2006/relationships/font" Target="fonts/MontserratMedium-regular.fntdata"/><Relationship Id="rId96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99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98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PlayfairDisplay-italic.fntdata"/><Relationship Id="rId90" Type="http://schemas.openxmlformats.org/officeDocument/2006/relationships/font" Target="fonts/PlayfairDisplay-bold.fntdata"/><Relationship Id="rId93" Type="http://schemas.openxmlformats.org/officeDocument/2006/relationships/font" Target="fonts/Montserrat-regular.fntdata"/><Relationship Id="rId92" Type="http://schemas.openxmlformats.org/officeDocument/2006/relationships/font" Target="fonts/PlayfairDisplay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font" Target="fonts/PlayfairDisplay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23e5cbef8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23e5cbef8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23e5cbef8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23e5cbef8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25eacca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25eacca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Basically videogames have come far enough to be able to afford using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transitions for non-utilitarian purposes.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260897dd1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260897dd1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3e5cbef8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3e5cbef8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23e5cbef8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23e5cbef8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3e5cbef8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3e5cbef8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3e5cbef8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23e5cbef8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60897dd1_5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60897dd1_5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260897dd1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260897dd1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23e5cbef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23e5cbef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The selective use of various transitions to convey a tone or a mood, suggest the passage of time…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 short, for aesthetic purposes.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260897dd1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260897dd1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260897dd1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260897dd1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23e5cbef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23e5cbef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260897dd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260897dd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5eacca3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25eacca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25eacca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25eacca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60897dd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60897dd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5eacca3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5eacca3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25eacca3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25eacca3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260897dd1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260897dd1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3e5cbef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3e5cbef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60897dd1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60897dd1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25eacca3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25eacca3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23e5cbef8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23e5cbef8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3e5cbef8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23e5cbef8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260897dd1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260897dd1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60897dd1_5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260897dd1_5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23e5cbef8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23e5cbef8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260897dd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260897dd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260897dd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260897dd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260897dd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260897dd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23e5cbef8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23e5cbef8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Instantly connects one shot to another. These shots normally happen at the same time.</a:t>
            </a:r>
            <a:br>
              <a:rPr lang="ca"/>
            </a:br>
            <a:r>
              <a:rPr lang="ca"/>
              <a:t>No parallel in videogames as it would go against the very reason they are implemented.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260897dd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260897dd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60897dd1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260897dd1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23e5cbe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23e5cbe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3e5cbef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23e5cbef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260897dd1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260897dd1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260897dd1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260897dd1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260897dd1_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260897dd1_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260897dd1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260897dd1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3e5cbef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23e5cbef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260897dd1_5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260897dd1_5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23e5cbef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23e5cbef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The scene gradually turns to one colour, normally black, and comes back.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Used to convey completion, the passage of a period of time and</a:t>
            </a:r>
            <a:br>
              <a:rPr lang="ca"/>
            </a:br>
            <a:r>
              <a:rPr lang="ca"/>
              <a:t>ascension  (Fade In/Out to White). The most common transition after white.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23e5cbef8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23e5cbef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23e5cbe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23e5cbe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60897dd1_5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260897dd1_5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260897dd1_5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260897dd1_5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23e5cbef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23e5cbef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260897dd1_5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260897dd1_5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260897dd1_5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260897dd1_5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260897dd1_5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260897dd1_5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260897dd1_5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260897dd1_5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260897dd1_5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260897dd1_5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23e5cbef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23e5cbef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 shot replaces another, normally by traveling from one side of the screen to the other.</a:t>
            </a:r>
            <a:br>
              <a:rPr lang="ca"/>
            </a:br>
            <a:r>
              <a:rPr lang="ca"/>
              <a:t>Can also travel from anywhere on the screen.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 VG normally it’s a black rectangle crossing the screen.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260897dd1_5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260897dd1_5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3e5cbef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23e5cbef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23e5cbef8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23e5cbef8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23e5cbef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23e5cbef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23e5cbef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23e5cbef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4ab7172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4ab7172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23e5cbef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23e5cbef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23e5cbef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23e5cbef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23e5cbef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23e5cbef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23e5cbe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23e5cbe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23e5cbef8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23e5cbef8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Like the wipe, one shot replaces another, but this time, instead of gradually turning to a colour,</a:t>
            </a:r>
            <a:br>
              <a:rPr lang="ca"/>
            </a:br>
            <a:r>
              <a:rPr lang="ca"/>
              <a:t>the scene turns to another.</a:t>
            </a:r>
            <a:br>
              <a:rPr lang="ca"/>
            </a:br>
            <a:r>
              <a:rPr lang="ca"/>
              <a:t>Not that common nowadays. 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23e5cbef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23e5cbef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23e5cbef8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23e5cbef8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23e5cbef8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23e5cbef8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23e5cbef8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23e5cbef8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4ab7172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4ab7172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23e5cbef8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23e5cbef8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4ab71720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4ab7172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23e5cbef8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23e5cbef8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23e5cbef8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23e5cbef8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4ab71720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4ab71720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3e5cbef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3e5cbef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The zoom is incresaed in one scene and is decreased in the next one.</a:t>
            </a:r>
            <a:br>
              <a:rPr lang="ca"/>
            </a:br>
            <a:r>
              <a:rPr lang="ca"/>
              <a:t>Wants to convey a frenetic pace or emphasize on someone or something</a:t>
            </a:r>
            <a:br>
              <a:rPr lang="ca"/>
            </a:br>
            <a:r>
              <a:rPr lang="ca"/>
              <a:t>on the screen.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23e5cbef8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23e5cbef8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23e5cbef8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23e5cbef8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4ab71720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4ab71720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23e5cbef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23e5cbef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23e5cbef8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23e5cbef8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23e5cbef8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23e5cbef8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If transitions are used exclusively for aesthetic purposes in the Film Industry,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why should we apply them to our videogames?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Post-production" TargetMode="External"/><Relationship Id="rId4" Type="http://schemas.openxmlformats.org/officeDocument/2006/relationships/hyperlink" Target="https://en.wikipedia.org/wiki/Film_editing" TargetMode="External"/><Relationship Id="rId5" Type="http://schemas.openxmlformats.org/officeDocument/2006/relationships/hyperlink" Target="https://en.wikipedia.org/wiki/Video_editing" TargetMode="External"/><Relationship Id="rId6" Type="http://schemas.openxmlformats.org/officeDocument/2006/relationships/hyperlink" Target="https://en.wikipedia.org/wiki/Shot_(film)" TargetMode="External"/><Relationship Id="rId7" Type="http://schemas.openxmlformats.org/officeDocument/2006/relationships/hyperlink" Target="https://en.wikipedia.org/wiki/Cut_(transition)" TargetMode="External"/><Relationship Id="rId8" Type="http://schemas.openxmlformats.org/officeDocument/2006/relationships/hyperlink" Target="https://en.wikipedia.org/wiki/Film_transi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LnAoD7hgDxw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gif"/><Relationship Id="rId4" Type="http://schemas.openxmlformats.org/officeDocument/2006/relationships/image" Target="../media/image1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youtube.com/watch?v=mr5xkf6zSzk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3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hyperlink" Target="mailto:angotov@gmail.com" TargetMode="External"/><Relationship Id="rId4" Type="http://schemas.openxmlformats.org/officeDocument/2006/relationships/hyperlink" Target="https://github.com/BarcinoLechiguin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94650"/>
            <a:ext cx="8520600" cy="9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Camera Transitions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By: Ángel González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311700" y="94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latin typeface="Montserrat Medium"/>
                <a:ea typeface="Montserrat Medium"/>
                <a:cs typeface="Montserrat Medium"/>
                <a:sym typeface="Montserrat Medium"/>
              </a:rPr>
              <a:t>The reasoning behind camera transitions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92475" y="2418300"/>
            <a:ext cx="8520600" cy="18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We need time to load/unload a scene.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This load/unload time will freeze our game.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Implemented to hide the change process  and the “freeze” time.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311700" y="94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latin typeface="Montserrat Medium"/>
                <a:ea typeface="Montserrat Medium"/>
                <a:cs typeface="Montserrat Medium"/>
                <a:sym typeface="Montserrat Medium"/>
              </a:rPr>
              <a:t>Other uses for Video Game Transitions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407250" y="2410350"/>
            <a:ext cx="8520600" cy="18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Move forward or backward in time.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To spice up the narrative or the cutscenes.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i="1" lang="ca">
                <a:solidFill>
                  <a:srgbClr val="FF00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E S T H E T I C S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466725"/>
            <a:ext cx="609600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ctrTitle"/>
          </p:nvPr>
        </p:nvSpPr>
        <p:spPr>
          <a:xfrm>
            <a:off x="311700" y="1771950"/>
            <a:ext cx="8520600" cy="15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>
                <a:latin typeface="Montserrat Medium"/>
                <a:ea typeface="Montserrat Medium"/>
                <a:cs typeface="Montserrat Medium"/>
                <a:sym typeface="Montserrat Medium"/>
              </a:rPr>
              <a:t>Video Game Transition  Techniques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Manipulating geometrical forms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Just “moving” geometrical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forms around.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Can have many shapes but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are limited behaviour wise.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Really simple code wise.</a:t>
            </a:r>
            <a:br>
              <a:rPr lang="ca"/>
            </a:br>
            <a:endParaRPr/>
          </a:p>
        </p:txBody>
      </p:sp>
      <p:pic>
        <p:nvPicPr>
          <p:cNvPr id="135" name="Google Shape;1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00" y="1366300"/>
            <a:ext cx="3985000" cy="29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Manipulating the scene texture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All the textures are blended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together and manipulated.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Really flexible.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Code wise its quite complex to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make transitions like the one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in the example.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375" y="1550726"/>
            <a:ext cx="3493226" cy="261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Chunks of code that are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executed in the GPU 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They modify the way an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image is rendered.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Using shaders to make transitions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is a widespread practice due to</a:t>
            </a:r>
            <a:br>
              <a:rPr lang="ca">
                <a:latin typeface="Montserrat"/>
                <a:ea typeface="Montserrat"/>
                <a:cs typeface="Montserrat"/>
                <a:sym typeface="Montserrat"/>
              </a:rPr>
            </a:b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the possibilities they bring.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Shaders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638" y="1384950"/>
            <a:ext cx="33813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838" y="983713"/>
            <a:ext cx="5676325" cy="31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575" y="1018688"/>
            <a:ext cx="4423599" cy="294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50" y="912900"/>
            <a:ext cx="4211150" cy="315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054350"/>
            <a:ext cx="85206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latin typeface="Montserrat Medium"/>
                <a:ea typeface="Montserrat Medium"/>
                <a:cs typeface="Montserrat Medium"/>
                <a:sym typeface="Montserrat Medium"/>
              </a:rPr>
              <a:t>What is a Camera Transition?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2600550"/>
            <a:ext cx="8520600" cy="1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“Technique used in the </a:t>
            </a:r>
            <a:r>
              <a:rPr lang="ca">
                <a:solidFill>
                  <a:srgbClr val="FFFFFF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post-production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process of </a:t>
            </a:r>
            <a:r>
              <a:rPr lang="ca">
                <a:solidFill>
                  <a:srgbClr val="FFFFFF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film editing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ca">
                <a:solidFill>
                  <a:srgbClr val="FFFFFF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video editing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by which scenes or </a:t>
            </a:r>
            <a:r>
              <a:rPr lang="ca">
                <a:solidFill>
                  <a:srgbClr val="FFFFFF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shots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are combined. Most commonly 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through a normal </a:t>
            </a:r>
            <a:r>
              <a:rPr lang="ca">
                <a:solidFill>
                  <a:srgbClr val="FFFFFF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cut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the next shot.”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ca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8"/>
              </a:rPr>
              <a:t>Wikipedia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900" y="1037774"/>
            <a:ext cx="4623875" cy="30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50" y="1037775"/>
            <a:ext cx="4090600" cy="30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/>
        </p:nvSpPr>
        <p:spPr>
          <a:xfrm>
            <a:off x="609150" y="3378900"/>
            <a:ext cx="7925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Shaders Case Study - Pokémon Battle Transitions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311700" y="1111250"/>
            <a:ext cx="85206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you want to know more about using shaders to create transitions, check the video linked below. 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ca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will make for a great  starting point.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ctrTitle"/>
          </p:nvPr>
        </p:nvSpPr>
        <p:spPr>
          <a:xfrm>
            <a:off x="311700" y="1771950"/>
            <a:ext cx="8520600" cy="15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>
                <a:latin typeface="Montserrat Medium"/>
                <a:ea typeface="Montserrat Medium"/>
                <a:cs typeface="Montserrat Medium"/>
                <a:sym typeface="Montserrat Medium"/>
              </a:rPr>
              <a:t>Video Game</a:t>
            </a:r>
            <a:r>
              <a:rPr lang="ca" sz="4800">
                <a:latin typeface="Montserrat Medium"/>
                <a:ea typeface="Montserrat Medium"/>
                <a:cs typeface="Montserrat Medium"/>
                <a:sym typeface="Montserrat Medium"/>
              </a:rPr>
              <a:t> Transition Examples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ctrTitle"/>
          </p:nvPr>
        </p:nvSpPr>
        <p:spPr>
          <a:xfrm>
            <a:off x="180300" y="1119600"/>
            <a:ext cx="8783400" cy="23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latin typeface="Montserrat Medium"/>
                <a:ea typeface="Montserrat Medium"/>
                <a:cs typeface="Montserrat Medium"/>
                <a:sym typeface="Montserrat Medium"/>
              </a:rPr>
              <a:t>Disclaimer: </a:t>
            </a:r>
            <a:br>
              <a:rPr lang="ca" sz="3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 Medium"/>
                <a:ea typeface="Montserrat Medium"/>
                <a:cs typeface="Montserrat Medium"/>
                <a:sym typeface="Montserrat Medium"/>
              </a:rPr>
              <a:t>The majority of the  transitions that will be set as examples come  from Pokemon games and games with battle transitions.</a:t>
            </a:r>
            <a:r>
              <a:rPr lang="ca" sz="24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ctrTitle"/>
          </p:nvPr>
        </p:nvSpPr>
        <p:spPr>
          <a:xfrm>
            <a:off x="311700" y="2144100"/>
            <a:ext cx="8520600" cy="8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>
                <a:latin typeface="Montserrat Medium"/>
                <a:ea typeface="Montserrat Medium"/>
                <a:cs typeface="Montserrat Medium"/>
                <a:sym typeface="Montserrat Medium"/>
              </a:rPr>
              <a:t>Common Transitions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Fade To Black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25" y="1178363"/>
            <a:ext cx="4989550" cy="37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Fancy 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Fade To Black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25" y="1178363"/>
            <a:ext cx="4989550" cy="37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Wipe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25" y="1178363"/>
            <a:ext cx="4989550" cy="37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Horizontal &amp; Vertical Alternating Bars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50" y="1565575"/>
            <a:ext cx="3985000" cy="29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025" y="1565575"/>
            <a:ext cx="3985000" cy="29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Camera Translation</a:t>
            </a:r>
            <a:endParaRPr/>
          </a:p>
        </p:txBody>
      </p:sp>
      <p:pic>
        <p:nvPicPr>
          <p:cNvPr id="218" name="Google Shape;2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26150"/>
            <a:ext cx="45720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0" y="2109000"/>
            <a:ext cx="8520600" cy="9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>
                <a:latin typeface="Montserrat Medium"/>
                <a:ea typeface="Montserrat Medium"/>
                <a:cs typeface="Montserrat Medium"/>
                <a:sym typeface="Montserrat Medium"/>
              </a:rPr>
              <a:t>Basic </a:t>
            </a:r>
            <a:r>
              <a:rPr lang="ca" sz="4800">
                <a:latin typeface="Montserrat Medium"/>
                <a:ea typeface="Montserrat Medium"/>
                <a:cs typeface="Montserrat Medium"/>
                <a:sym typeface="Montserrat Medium"/>
              </a:rPr>
              <a:t>Transitions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Composition of basics</a:t>
            </a:r>
            <a:endParaRPr/>
          </a:p>
        </p:txBody>
      </p:sp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25" y="1178363"/>
            <a:ext cx="4989550" cy="37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/>
          <p:nvPr>
            <p:ph type="ctrTitle"/>
          </p:nvPr>
        </p:nvSpPr>
        <p:spPr>
          <a:xfrm>
            <a:off x="311700" y="2144100"/>
            <a:ext cx="8520600" cy="8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>
                <a:latin typeface="Montserrat Medium"/>
                <a:ea typeface="Montserrat Medium"/>
                <a:cs typeface="Montserrat Medium"/>
                <a:sym typeface="Montserrat Medium"/>
              </a:rPr>
              <a:t>Advanced Transitions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Sliding Quarters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5" name="Google Shape;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25" y="1178363"/>
            <a:ext cx="4989550" cy="37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Texture re-scaling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25" y="1178363"/>
            <a:ext cx="4989550" cy="37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Texture manipulation (Flakes / Scales)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25" y="1248263"/>
            <a:ext cx="4989550" cy="37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Texture manipulation (Blender effect)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25" y="1256213"/>
            <a:ext cx="4989550" cy="37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Composition of advanced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9" name="Google Shape;2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25" y="1256213"/>
            <a:ext cx="4989550" cy="37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 txBox="1"/>
          <p:nvPr>
            <p:ph type="ctrTitle"/>
          </p:nvPr>
        </p:nvSpPr>
        <p:spPr>
          <a:xfrm>
            <a:off x="311700" y="2144100"/>
            <a:ext cx="8520600" cy="8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>
                <a:latin typeface="Montserrat Medium"/>
                <a:ea typeface="Montserrat Medium"/>
                <a:cs typeface="Montserrat Medium"/>
                <a:sym typeface="Montserrat Medium"/>
              </a:rPr>
              <a:t>Themed</a:t>
            </a:r>
            <a:r>
              <a:rPr lang="ca" sz="4800">
                <a:latin typeface="Montserrat Medium"/>
                <a:ea typeface="Montserrat Medium"/>
                <a:cs typeface="Montserrat Medium"/>
                <a:sym typeface="Montserrat Medium"/>
              </a:rPr>
              <a:t> Transitions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Pokemon: Battle against 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Gym Leader Brock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70" name="Google Shape;2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38" y="1178375"/>
            <a:ext cx="4989533" cy="37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Pokemon: Battle against Zygarde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76" name="Google Shape;2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50" y="1178375"/>
            <a:ext cx="4989501" cy="37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52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Resident Evil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Door Transition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50" y="1266875"/>
            <a:ext cx="4989501" cy="37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Multiple games</a:t>
            </a:r>
            <a:r>
              <a:rPr lang="ca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Mirror Break Effect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88" name="Google Shape;2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50" y="1266875"/>
            <a:ext cx="4989501" cy="37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>
            <p:ph type="ctrTitle"/>
          </p:nvPr>
        </p:nvSpPr>
        <p:spPr>
          <a:xfrm>
            <a:off x="311700" y="2083200"/>
            <a:ext cx="8520600" cy="9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Code Implementation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System Implementation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9" name="Google Shape;299;p55"/>
          <p:cNvSpPr txBox="1"/>
          <p:nvPr>
            <p:ph idx="1" type="body"/>
          </p:nvPr>
        </p:nvSpPr>
        <p:spPr>
          <a:xfrm>
            <a:off x="311700" y="1558625"/>
            <a:ext cx="8520600" cy="30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There are 4 core elements in this system: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Scene Manager: Creates/Updates/Changes the current_scene.	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Scene Class: Base class of all scenes.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Transition Manager: Creates/Updates/Destroys the active_transition.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 Transition Class: Applies the transition effect and calls the Scene Manager method SwitchScene() halfway through the transition.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Scene Manager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5" name="Google Shape;3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875" y="238587"/>
            <a:ext cx="3341050" cy="46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Scene Class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1" name="Google Shape;3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875" y="238575"/>
            <a:ext cx="3292575" cy="46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Transition Manager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7" name="Google Shape;3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050" y="238575"/>
            <a:ext cx="4249020" cy="46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Transition Class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3" name="Google Shape;3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050" y="152552"/>
            <a:ext cx="4249025" cy="475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Transition Structure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9" name="Google Shape;329;p60"/>
          <p:cNvSpPr txBox="1"/>
          <p:nvPr>
            <p:ph idx="1" type="body"/>
          </p:nvPr>
        </p:nvSpPr>
        <p:spPr>
          <a:xfrm>
            <a:off x="311700" y="1152475"/>
            <a:ext cx="8520600" cy="3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There are 3 steps in the t</a:t>
            </a: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ransition structure: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Entering: 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Step before switching scenes. Will start the transition.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Changing: 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Step and frame at which the scene switch happens.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Exiting: 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Step after scene switch.  Will end and delete the transition.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0" name="Google Shape;3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1239350"/>
            <a:ext cx="80581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050" y="260813"/>
            <a:ext cx="3020700" cy="45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1"/>
          <p:cNvSpPr txBox="1"/>
          <p:nvPr>
            <p:ph type="title"/>
          </p:nvPr>
        </p:nvSpPr>
        <p:spPr>
          <a:xfrm>
            <a:off x="311700" y="224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Transition Structure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Fade In &amp; Fade Out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2"/>
          <p:cNvSpPr txBox="1"/>
          <p:nvPr>
            <p:ph type="ctrTitle"/>
          </p:nvPr>
        </p:nvSpPr>
        <p:spPr>
          <a:xfrm>
            <a:off x="311700" y="2202150"/>
            <a:ext cx="85206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latin typeface="Montserrat Medium"/>
                <a:ea typeface="Montserrat Medium"/>
                <a:cs typeface="Montserrat Medium"/>
                <a:sym typeface="Montserrat Medium"/>
              </a:rPr>
              <a:t>The math behind the transitions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Cutoff Rate &amp; Related Variables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7" name="Google Shape;347;p63"/>
          <p:cNvSpPr txBox="1"/>
          <p:nvPr>
            <p:ph idx="1" type="body"/>
          </p:nvPr>
        </p:nvSpPr>
        <p:spPr>
          <a:xfrm>
            <a:off x="239100" y="3058325"/>
            <a:ext cx="8665800" cy="19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cutoff_rate is a constant value that will range from 0 to 1.</a:t>
            </a:r>
            <a:b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current_cutoff will accumulate or subtract the cutoff_rate </a:t>
            </a: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ach loop.</a:t>
            </a:r>
            <a:b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The transition step will change when the total value is either 0 or 1.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48" name="Google Shape;348;p63"/>
          <p:cNvPicPr preferRelativeResize="0"/>
          <p:nvPr/>
        </p:nvPicPr>
        <p:blipFill rotWithShape="1">
          <a:blip r:embed="rId3">
            <a:alphaModFix/>
          </a:blip>
          <a:srcRect b="0" l="0" r="7689" t="0"/>
          <a:stretch/>
        </p:blipFill>
        <p:spPr>
          <a:xfrm>
            <a:off x="2065145" y="1404550"/>
            <a:ext cx="5013704" cy="1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Relation Cutoff / Transition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4" name="Google Shape;354;p64"/>
          <p:cNvPicPr preferRelativeResize="0"/>
          <p:nvPr/>
        </p:nvPicPr>
        <p:blipFill rotWithShape="1">
          <a:blip r:embed="rId3">
            <a:alphaModFix/>
          </a:blip>
          <a:srcRect b="0" l="494" r="681" t="0"/>
          <a:stretch/>
        </p:blipFill>
        <p:spPr>
          <a:xfrm>
            <a:off x="1347938" y="1357575"/>
            <a:ext cx="6448124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Cutoff Example: Wipe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60" name="Google Shape;3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538" y="1336825"/>
            <a:ext cx="4704925" cy="35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Lerp()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6" name="Google Shape;366;p66"/>
          <p:cNvSpPr txBox="1"/>
          <p:nvPr>
            <p:ph idx="1" type="body"/>
          </p:nvPr>
        </p:nvSpPr>
        <p:spPr>
          <a:xfrm>
            <a:off x="104150" y="2959850"/>
            <a:ext cx="8967000" cy="18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Will linearly interpolate two given values.</a:t>
            </a:r>
            <a:b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Rate goes from 0.0f (0 %) to 1.0f (100 %) advancement per frame.</a:t>
            </a:r>
            <a:b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 If Lerp(0.0f, 10.0f, 1.0f), then the advancement per frame will be of 10.0f.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66"/>
          <p:cNvPicPr preferRelativeResize="0"/>
          <p:nvPr/>
        </p:nvPicPr>
        <p:blipFill rotWithShape="1">
          <a:blip r:embed="rId3">
            <a:alphaModFix/>
          </a:blip>
          <a:srcRect b="0" l="0" r="5455" t="0"/>
          <a:stretch/>
        </p:blipFill>
        <p:spPr>
          <a:xfrm>
            <a:off x="2262100" y="1314638"/>
            <a:ext cx="46198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Graphical Representation of Lerp()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75" y="1253625"/>
            <a:ext cx="4868826" cy="36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N_Lerp()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98" y="1503225"/>
            <a:ext cx="6290400" cy="32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Ease In and Ease Out</a:t>
            </a: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 N_Lerp()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5" name="Google Shape;385;p69"/>
          <p:cNvSpPr txBox="1"/>
          <p:nvPr>
            <p:ph idx="1" type="body"/>
          </p:nvPr>
        </p:nvSpPr>
        <p:spPr>
          <a:xfrm>
            <a:off x="278550" y="1876700"/>
            <a:ext cx="85869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Will non-linearly interpolate two given values.</a:t>
            </a:r>
            <a:b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That aside these methods works the same as Lerp().</a:t>
            </a:r>
            <a:b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The Ease In N_Lerp() will start slow end fast. (Ease In,  Smash Out)</a:t>
            </a:r>
            <a:b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The Ease Out N_Lerp() will start fast end slow. (Smash In,  Ease Out)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Graphical Representation of Ease In N_Lerp()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125" y="1387075"/>
            <a:ext cx="4715174" cy="3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0"/>
          <p:cNvSpPr txBox="1"/>
          <p:nvPr>
            <p:ph idx="1" type="body"/>
          </p:nvPr>
        </p:nvSpPr>
        <p:spPr>
          <a:xfrm>
            <a:off x="676325" y="2551650"/>
            <a:ext cx="29688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Starts Slow</a:t>
            </a:r>
            <a:b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Ends Fast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Graphical Representation of Ease Out N_Lerp()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550" y="1387038"/>
            <a:ext cx="4715174" cy="353638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1"/>
          <p:cNvSpPr txBox="1"/>
          <p:nvPr>
            <p:ph idx="1" type="body"/>
          </p:nvPr>
        </p:nvSpPr>
        <p:spPr>
          <a:xfrm>
            <a:off x="686750" y="2551638"/>
            <a:ext cx="29688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Starts Fast</a:t>
            </a:r>
            <a:b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Ends Slow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Wipe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2"/>
          <p:cNvSpPr txBox="1"/>
          <p:nvPr>
            <p:ph idx="1" type="body"/>
          </p:nvPr>
        </p:nvSpPr>
        <p:spPr>
          <a:xfrm>
            <a:off x="311700" y="1111250"/>
            <a:ext cx="85206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ca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you want to know more about interpolation methods your games check the video linked below.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5" name="Google Shape;405;p72"/>
          <p:cNvSpPr txBox="1"/>
          <p:nvPr/>
        </p:nvSpPr>
        <p:spPr>
          <a:xfrm>
            <a:off x="553200" y="3195800"/>
            <a:ext cx="80376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Math for Game Programmers: Fast and Funky 1D Nonlinear Transformations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3"/>
          <p:cNvSpPr txBox="1"/>
          <p:nvPr>
            <p:ph type="ctrTitle"/>
          </p:nvPr>
        </p:nvSpPr>
        <p:spPr>
          <a:xfrm>
            <a:off x="311700" y="1729650"/>
            <a:ext cx="85206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Let’s Make Some Transitions!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4"/>
          <p:cNvSpPr txBox="1"/>
          <p:nvPr>
            <p:ph type="ctrTitle"/>
          </p:nvPr>
        </p:nvSpPr>
        <p:spPr>
          <a:xfrm>
            <a:off x="180300" y="1119600"/>
            <a:ext cx="8783400" cy="23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latin typeface="Montserrat Medium"/>
                <a:ea typeface="Montserrat Medium"/>
                <a:cs typeface="Montserrat Medium"/>
                <a:sym typeface="Montserrat Medium"/>
              </a:rPr>
              <a:t>Disclaimer: </a:t>
            </a:r>
            <a:br>
              <a:rPr lang="ca" sz="3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 Medium"/>
                <a:ea typeface="Montserrat Medium"/>
                <a:cs typeface="Montserrat Medium"/>
                <a:sym typeface="Montserrat Medium"/>
              </a:rPr>
              <a:t>The intended result of the TODOs can be checked out at </a:t>
            </a:r>
            <a:r>
              <a:rPr lang="ca" sz="24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Montserrat Medium"/>
                <a:ea typeface="Montserrat Medium"/>
                <a:cs typeface="Montserrat Medium"/>
                <a:sym typeface="Montserrat Medium"/>
              </a:rPr>
              <a:t>exercises/solution/Game/solution.exe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TODO 0</a:t>
            </a:r>
            <a:endParaRPr>
              <a:solidFill>
                <a:srgbClr val="6AA8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1" name="Google Shape;421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Check the  methods and variables of each of the core elements.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Each important method has been commented, so it will be easy :)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Make sure you understand everything.</a:t>
            </a:r>
            <a:br>
              <a:rPr lang="ca"/>
            </a:br>
            <a:endParaRPr/>
          </a:p>
        </p:txBody>
      </p:sp>
      <p:pic>
        <p:nvPicPr>
          <p:cNvPr id="422" name="Google Shape;4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38" y="1717575"/>
            <a:ext cx="7567325" cy="4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TODO 1</a:t>
            </a:r>
            <a:endParaRPr>
              <a:solidFill>
                <a:srgbClr val="6AA8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8" name="Google Shape;42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Check SwitchScene() &amp; DeleteActiveTransition()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To check that the transition works Press  1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Should it not be done correctly, the transition will not loop.</a:t>
            </a:r>
            <a:br>
              <a:rPr lang="ca"/>
            </a:br>
            <a:endParaRPr/>
          </a:p>
        </p:txBody>
      </p:sp>
      <p:pic>
        <p:nvPicPr>
          <p:cNvPr id="429" name="Google Shape;4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69" y="1714475"/>
            <a:ext cx="8487851" cy="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TODO 1 Intended Result</a:t>
            </a:r>
            <a:endParaRPr>
              <a:solidFill>
                <a:srgbClr val="6AA8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35" name="Google Shape;4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54231"/>
            <a:ext cx="5094626" cy="38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TODO 2</a:t>
            </a:r>
            <a:endParaRPr>
              <a:solidFill>
                <a:srgbClr val="6AA8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1" name="Google Shape;44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Check the variables of the FadeToColour transition.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window parameters should be taken into account.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Remember that the step variable exists :)</a:t>
            </a:r>
            <a:br>
              <a:rPr lang="ca"/>
            </a:br>
            <a:endParaRPr/>
          </a:p>
        </p:txBody>
      </p:sp>
      <p:pic>
        <p:nvPicPr>
          <p:cNvPr id="442" name="Google Shape;4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00" y="1501126"/>
            <a:ext cx="7393001" cy="8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There is a function that return the cutoff_rate given a step_duration.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MAX limit value is already defined. Think about where :)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ca"/>
            </a:br>
            <a:endParaRPr/>
          </a:p>
        </p:txBody>
      </p:sp>
      <p:sp>
        <p:nvSpPr>
          <p:cNvPr id="448" name="Google Shape;44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TODO 3</a:t>
            </a:r>
            <a:endParaRPr>
              <a:solidFill>
                <a:srgbClr val="6AA8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9" name="Google Shape;4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50" y="1633575"/>
            <a:ext cx="7655300" cy="6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TODO 4</a:t>
            </a:r>
            <a:endParaRPr>
              <a:solidFill>
                <a:srgbClr val="6AA8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5" name="Google Shape;45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Very similar to the previous TODO.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Check for MIN value insead for MAX value.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Remember what you did in TODO 1.</a:t>
            </a:r>
            <a:endParaRPr/>
          </a:p>
        </p:txBody>
      </p:sp>
      <p:pic>
        <p:nvPicPr>
          <p:cNvPr id="456" name="Google Shape;4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25" y="1736550"/>
            <a:ext cx="8317550" cy="5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TODO 5</a:t>
            </a:r>
            <a:endParaRPr>
              <a:solidFill>
                <a:srgbClr val="6AA8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2" name="Google Shape;462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Check SDL_SetRenderDrawColor() and SDL_FillRect().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Take into account how current_rate fluctuates.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Remember which is the value range of the alpha :)</a:t>
            </a:r>
            <a:br>
              <a:rPr lang="ca"/>
            </a:br>
            <a:endParaRPr/>
          </a:p>
        </p:txBody>
      </p:sp>
      <p:pic>
        <p:nvPicPr>
          <p:cNvPr id="463" name="Google Shape;4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250" y="1524875"/>
            <a:ext cx="6895488" cy="8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Dissolve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6A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69" name="Google Shape;46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Check the variables that FadeToColour receives.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ca"/>
            </a:br>
            <a:endParaRPr/>
          </a:p>
        </p:txBody>
      </p:sp>
      <p:pic>
        <p:nvPicPr>
          <p:cNvPr id="470" name="Google Shape;47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475" y="1674877"/>
            <a:ext cx="6933071" cy="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6B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method should check if a transition is already executing.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new transition must be assigned to a variable. Think about which one :)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 The method should somehow notify that a transition has been loaded.</a:t>
            </a:r>
            <a:br>
              <a:rPr lang="ca"/>
            </a:br>
            <a:endParaRPr/>
          </a:p>
        </p:txBody>
      </p:sp>
      <p:pic>
        <p:nvPicPr>
          <p:cNvPr id="477" name="Google Shape;47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900" y="1682800"/>
            <a:ext cx="5538195" cy="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7A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83" name="Google Shape;483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Just call the Create method you coded in the previous TODOs :)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Take into account to which scene do you want to go.</a:t>
            </a:r>
            <a:br>
              <a:rPr lang="ca"/>
            </a:br>
            <a:endParaRPr/>
          </a:p>
        </p:txBody>
      </p:sp>
      <p:pic>
        <p:nvPicPr>
          <p:cNvPr id="484" name="Google Shape;48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9519"/>
            <a:ext cx="8520600" cy="44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7B</a:t>
            </a:r>
            <a:endParaRPr u="sng">
              <a:solidFill>
                <a:srgbClr val="6AA84F"/>
              </a:solidFill>
            </a:endParaRPr>
          </a:p>
        </p:txBody>
      </p:sp>
      <p:sp>
        <p:nvSpPr>
          <p:cNvPr id="490" name="Google Shape;490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Almost the same as the previous TODO</a:t>
            </a: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Again, take into account to which scene do you want to go.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Experiment with the parameters of the method :)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Press  2 to see whether or not the transition was correctly implemented.</a:t>
            </a:r>
            <a:br>
              <a:rPr lang="ca"/>
            </a:br>
            <a:endParaRPr/>
          </a:p>
        </p:txBody>
      </p:sp>
      <p:pic>
        <p:nvPicPr>
          <p:cNvPr id="491" name="Google Shape;4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38" y="1709525"/>
            <a:ext cx="8026333" cy="4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2~7B Intended Result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497" name="Google Shape;49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54225"/>
            <a:ext cx="50946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8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03" name="Google Shape;503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Make sure  you understand what Lerp() and N_Lerp() do.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Once you understand the methods, just pass the correct parameters :)</a:t>
            </a:r>
            <a:br>
              <a:rPr lang="ca"/>
            </a:br>
            <a:endParaRPr/>
          </a:p>
        </p:txBody>
      </p:sp>
      <p:pic>
        <p:nvPicPr>
          <p:cNvPr id="504" name="Google Shape;5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668713"/>
            <a:ext cx="84391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8 Intended Result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510" name="Google Shape;51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54231"/>
            <a:ext cx="5094626" cy="38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9A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16" name="Google Shape;51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screen rect  should go from one edge to the other and return</a:t>
            </a: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Just apply what you have learned about Lerp() and N_Lerp() :)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Again, remember how current_cutoff fluctuates.</a:t>
            </a:r>
            <a:br>
              <a:rPr lang="ca"/>
            </a:br>
            <a:endParaRPr/>
          </a:p>
        </p:txBody>
      </p:sp>
      <p:pic>
        <p:nvPicPr>
          <p:cNvPr id="517" name="Google Shape;51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625913"/>
            <a:ext cx="81438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9B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23" name="Google Shape;523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Very  similar to the previous TODO, but the transition is vertical</a:t>
            </a: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Think about which screen parameter needs to be modified.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Remember to pass the correct parameters to Lerp() or N_Lerp().</a:t>
            </a:r>
            <a:br>
              <a:rPr lang="ca"/>
            </a:br>
            <a:endParaRPr/>
          </a:p>
        </p:txBody>
      </p:sp>
      <p:pic>
        <p:nvPicPr>
          <p:cNvPr id="524" name="Google Shape;52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00" y="1630688"/>
            <a:ext cx="83439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9 Intended Result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530" name="Google Shape;5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542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Zoom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10A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36" name="Google Shape;536;p92"/>
          <p:cNvSpPr txBox="1"/>
          <p:nvPr>
            <p:ph idx="1" type="body"/>
          </p:nvPr>
        </p:nvSpPr>
        <p:spPr>
          <a:xfrm>
            <a:off x="311700" y="1152475"/>
            <a:ext cx="8592600" cy="3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The screen rect  should cross the screen from one side to the other.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Again, the window parameters should be taken into account.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This time, current_cutoff fluctuates differently, check out how :)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Notice how the method is broken down in different steps. Think about why :)</a:t>
            </a:r>
            <a:br>
              <a:rPr lang="ca"/>
            </a:br>
            <a:endParaRPr/>
          </a:p>
        </p:txBody>
      </p:sp>
      <p:pic>
        <p:nvPicPr>
          <p:cNvPr id="537" name="Google Shape;53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88" y="1685025"/>
            <a:ext cx="8592637" cy="5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10B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43" name="Google Shape;543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ca"/>
            </a:br>
            <a:br>
              <a:rPr lang="ca"/>
            </a:b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Again, very similar to the previous TODO, but vertical</a:t>
            </a: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b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ca" sz="1600">
                <a:latin typeface="Montserrat Medium"/>
                <a:ea typeface="Montserrat Medium"/>
                <a:cs typeface="Montserrat Medium"/>
                <a:sym typeface="Montserrat Medium"/>
              </a:rPr>
              <a:t>It’s your turn to code the step breakdown now :)</a:t>
            </a:r>
            <a:br>
              <a:rPr lang="ca"/>
            </a:br>
            <a:endParaRPr/>
          </a:p>
        </p:txBody>
      </p:sp>
      <p:pic>
        <p:nvPicPr>
          <p:cNvPr id="544" name="Google Shape;54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644975"/>
            <a:ext cx="67818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AA84F"/>
                </a:solidFill>
              </a:rPr>
              <a:t>TODO 10 Intended Result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550" name="Google Shape;55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3827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5"/>
          <p:cNvSpPr txBox="1"/>
          <p:nvPr>
            <p:ph type="ctrTitle"/>
          </p:nvPr>
        </p:nvSpPr>
        <p:spPr>
          <a:xfrm>
            <a:off x="311700" y="1924050"/>
            <a:ext cx="8520600" cy="12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latin typeface="Montserrat Medium"/>
                <a:ea typeface="Montserrat Medium"/>
                <a:cs typeface="Montserrat Medium"/>
                <a:sym typeface="Montserrat Medium"/>
              </a:rPr>
              <a:t>Think about how to adapt this system to your project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6"/>
          <p:cNvSpPr txBox="1"/>
          <p:nvPr>
            <p:ph type="ctrTitle"/>
          </p:nvPr>
        </p:nvSpPr>
        <p:spPr>
          <a:xfrm>
            <a:off x="222900" y="1289700"/>
            <a:ext cx="4349100" cy="25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 Medium"/>
                <a:ea typeface="Montserrat Medium"/>
                <a:cs typeface="Montserrat Medium"/>
                <a:sym typeface="Montserrat Medium"/>
              </a:rPr>
              <a:t>Thank you for your attention!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1" name="Google Shape;561;p96"/>
          <p:cNvSpPr txBox="1"/>
          <p:nvPr>
            <p:ph idx="1" type="subTitle"/>
          </p:nvPr>
        </p:nvSpPr>
        <p:spPr>
          <a:xfrm>
            <a:off x="4761900" y="1646100"/>
            <a:ext cx="42603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Char char="●"/>
            </a:pPr>
            <a:r>
              <a:rPr lang="ca" sz="2400">
                <a:latin typeface="Montserrat Medium"/>
                <a:ea typeface="Montserrat Medium"/>
                <a:cs typeface="Montserrat Medium"/>
                <a:sym typeface="Montserrat Medium"/>
              </a:rPr>
              <a:t>Mail: </a:t>
            </a:r>
            <a:r>
              <a:rPr lang="ca" sz="240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angotov@gmail.com</a:t>
            </a:r>
            <a:br>
              <a:rPr lang="ca" sz="24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Char char="●"/>
            </a:pPr>
            <a:r>
              <a:rPr lang="ca" sz="2400">
                <a:latin typeface="Montserrat Medium"/>
                <a:ea typeface="Montserrat Medium"/>
                <a:cs typeface="Montserrat Medium"/>
                <a:sym typeface="Montserrat Medium"/>
              </a:rPr>
              <a:t>GitHub: </a:t>
            </a:r>
            <a:r>
              <a:rPr lang="ca" sz="2400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BarcinoLechiguino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ctrTitle"/>
          </p:nvPr>
        </p:nvSpPr>
        <p:spPr>
          <a:xfrm>
            <a:off x="237150" y="1929300"/>
            <a:ext cx="8669700" cy="12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latin typeface="Montserrat Medium"/>
                <a:ea typeface="Montserrat Medium"/>
                <a:cs typeface="Montserrat Medium"/>
                <a:sym typeface="Montserrat Medium"/>
              </a:rPr>
              <a:t>Why apply camera transitions to video games?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